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8"/>
  </p:notesMasterIdLst>
  <p:sldIdLst>
    <p:sldId id="258" r:id="rId4"/>
    <p:sldId id="280" r:id="rId5"/>
    <p:sldId id="281" r:id="rId6"/>
    <p:sldId id="284" r:id="rId7"/>
    <p:sldId id="260" r:id="rId8"/>
    <p:sldId id="263" r:id="rId9"/>
    <p:sldId id="264" r:id="rId10"/>
    <p:sldId id="265" r:id="rId11"/>
    <p:sldId id="261" r:id="rId12"/>
    <p:sldId id="266" r:id="rId13"/>
    <p:sldId id="267" r:id="rId14"/>
    <p:sldId id="270" r:id="rId15"/>
    <p:sldId id="271" r:id="rId16"/>
    <p:sldId id="272" r:id="rId17"/>
    <p:sldId id="273" r:id="rId18"/>
    <p:sldId id="262" r:id="rId19"/>
    <p:sldId id="269" r:id="rId20"/>
    <p:sldId id="283" r:id="rId21"/>
    <p:sldId id="275" r:id="rId22"/>
    <p:sldId id="274" r:id="rId23"/>
    <p:sldId id="276" r:id="rId24"/>
    <p:sldId id="277" r:id="rId25"/>
    <p:sldId id="278" r:id="rId26"/>
    <p:sldId id="279" r:id="rId2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 autoAdjust="0"/>
    <p:restoredTop sz="94660"/>
  </p:normalViewPr>
  <p:slideViewPr>
    <p:cSldViewPr>
      <p:cViewPr varScale="1">
        <p:scale>
          <a:sx n="67" d="100"/>
          <a:sy n="67" d="100"/>
        </p:scale>
        <p:origin x="-60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1ABFF-392A-4FF8-852C-4292CCCE301A}" type="datetimeFigureOut">
              <a:rPr lang="de-DE" smtClean="0"/>
              <a:t>14.08.2014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5C133-5613-4A20-B69E-3280FE7102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82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54FB2-2F3C-48EE-937F-8F4D1408A28B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Klausurtagung prometei | Ekaterina Ivanova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A0B60-C7B9-417E-AFE1-2C270BD6DD9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81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F6655-C58B-4898-B9FD-AFB6FDC4719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0485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38913" y="128588"/>
            <a:ext cx="1919287" cy="672941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9463" y="128588"/>
            <a:ext cx="5607050" cy="672941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6C2F2-859E-4335-BFD3-D5B2BAF7785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20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B5884-688B-4E9F-A917-58F5C7B7BC1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77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AE24C-47B7-4961-8591-F25523F9CCF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41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8820473" y="6553200"/>
            <a:ext cx="323528" cy="188168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A2743-2763-4327-93B0-CEF38517DD8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 Box 3"/>
          <p:cNvSpPr txBox="1">
            <a:spLocks noChangeArrowheads="1"/>
          </p:cNvSpPr>
          <p:nvPr userDrawn="1"/>
        </p:nvSpPr>
        <p:spPr bwMode="auto">
          <a:xfrm>
            <a:off x="827584" y="6417096"/>
            <a:ext cx="3024336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777777"/>
                </a:solidFill>
                <a:latin typeface="+mn-lt"/>
                <a:ea typeface="Verdana" charset="0"/>
                <a:cs typeface="Verdana" charset="0"/>
                <a:sym typeface="Verdana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>
              <a:defRPr/>
            </a:pPr>
            <a:r>
              <a:rPr lang="en-US" dirty="0" err="1" smtClean="0"/>
              <a:t>Klausurtagung</a:t>
            </a:r>
            <a:r>
              <a:rPr lang="en-US" dirty="0" smtClean="0"/>
              <a:t> </a:t>
            </a:r>
            <a:r>
              <a:rPr lang="en-US" dirty="0" err="1" smtClean="0"/>
              <a:t>prometei</a:t>
            </a:r>
            <a:r>
              <a:rPr lang="en-US" dirty="0" smtClean="0"/>
              <a:t> Ekaterina </a:t>
            </a:r>
            <a:r>
              <a:rPr lang="en-US" dirty="0" err="1" smtClean="0"/>
              <a:t>Ivanova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68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2813" y="1828800"/>
            <a:ext cx="3978275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3488" y="1828800"/>
            <a:ext cx="3979862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94FE8-03FF-408C-A9D5-9A48735B049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34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B84B8-7622-4861-8BD0-406EAF143B7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46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B4D98-0455-48ED-BC3E-13DFE037A77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D5944-6895-406C-B154-2720AED2D0E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52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D3E5F-3517-4980-B249-BCB977EBAF2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798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A2C45-27E0-4530-84E1-8D15901EA96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62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>
              <a:sym typeface="Verdana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AA59F-D824-4E16-B00D-86F2DC03C8D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589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6C9D1-8920-4EB1-B835-E635B7DBCEB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1922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975475" y="0"/>
            <a:ext cx="2047875" cy="6858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28675" y="0"/>
            <a:ext cx="5994400" cy="68580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F0D2B-4EEE-4107-B417-CFD11491A22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36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8E4DB-8D91-4A9B-801A-F036AB00085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2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348A6-644F-414E-9B4A-FF3D6D6F60C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148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F48F0-EEAB-4567-A6C2-6C4A969EFC2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8512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1943100" cy="75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52700" y="1417638"/>
            <a:ext cx="1944688" cy="75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F3BC7-336E-404E-9C87-3824ED3293C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3046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6479E-7C97-43CF-AF51-D60A98E622F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0812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0FE2D2-9900-4438-A891-8ACB0AA8E09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5353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DA7F7-9C84-47B8-AA9D-5C51A4D02DB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813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5C399-7CD7-4C3F-9AA6-4B5C24E2ABB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34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71D33-392A-4F9E-AC64-33F24199EEE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2431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>
              <a:sym typeface="Verdana Bold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19AB8-92E8-44BB-97EB-A936A52BD30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8699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4C3EE9-91DD-4FCF-83FE-9ADA7AD0898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5962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21748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217487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E0DE1-5A70-4B60-BB70-11BC82F599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10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52700" y="2693988"/>
            <a:ext cx="2857500" cy="4164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562600" y="2693988"/>
            <a:ext cx="2857500" cy="4164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4F7CA-03BC-4650-8230-73EF4604197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9122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CF0352-E7F5-4AD5-9976-8D0FDE39442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76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7EA4-0BB0-432B-8170-3153803CF31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8556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58ADB-BBCA-4FD6-B924-BB00DD348FD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29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CE669-F148-4240-9189-323EFCB2DC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59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>
                <a:sym typeface="Verdana" charset="0"/>
              </a:rPr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DFBA3-9123-49CE-BE9D-A6486F242B6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36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79463" y="128588"/>
            <a:ext cx="7678737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>
                <a:sym typeface="Verdana" pitchFamily="34" charset="0"/>
              </a:rPr>
              <a:t>Titelmasterformat durch Klicken bearbeiten</a:t>
            </a:r>
            <a:endParaRPr lang="en-US" altLang="de-DE" smtClean="0">
              <a:sym typeface="Verdana" pitchFamily="34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2700" y="2693988"/>
            <a:ext cx="5867400" cy="416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>
                <a:sym typeface="Verdana" pitchFamily="34" charset="0"/>
              </a:rPr>
              <a:t>Textmasterformat bearbeiten</a:t>
            </a:r>
          </a:p>
          <a:p>
            <a:pPr lvl="1"/>
            <a:r>
              <a:rPr lang="de-DE" altLang="de-DE" smtClean="0">
                <a:sym typeface="Verdana" pitchFamily="34" charset="0"/>
              </a:rPr>
              <a:t>Zweite Ebene</a:t>
            </a:r>
          </a:p>
          <a:p>
            <a:pPr lvl="2"/>
            <a:r>
              <a:rPr lang="de-DE" altLang="de-DE" smtClean="0">
                <a:sym typeface="Verdana" pitchFamily="34" charset="0"/>
              </a:rPr>
              <a:t>Dritte Ebene</a:t>
            </a:r>
          </a:p>
          <a:p>
            <a:pPr lvl="3"/>
            <a:r>
              <a:rPr lang="de-DE" altLang="de-DE" smtClean="0">
                <a:sym typeface="Verdana" pitchFamily="34" charset="0"/>
              </a:rPr>
              <a:t>Vierte Ebene</a:t>
            </a:r>
          </a:p>
          <a:p>
            <a:pPr lvl="4"/>
            <a:r>
              <a:rPr lang="de-DE" altLang="de-DE" smtClean="0">
                <a:sym typeface="Verdana" pitchFamily="34" charset="0"/>
              </a:rPr>
              <a:t>Fünfte Ebene</a:t>
            </a:r>
            <a:endParaRPr lang="en-US" altLang="de-DE" smtClean="0">
              <a:sym typeface="Verdana" pitchFamily="34" charset="0"/>
            </a:endParaRP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893175" y="6553200"/>
            <a:ext cx="250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777777"/>
                </a:solidFill>
                <a:latin typeface="+mn-lt"/>
                <a:ea typeface="Verdana" charset="0"/>
                <a:cs typeface="Verdana" charset="0"/>
                <a:sym typeface="Verdana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07F4A6-B07E-4CE4-ACCF-5BA20FB2767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7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  <a:sym typeface="Verdana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42900" indent="-342900" algn="r" rtl="0" eaLnBrk="1" fontAlgn="base" hangingPunct="1">
        <a:spcBef>
          <a:spcPts val="500"/>
        </a:spcBef>
        <a:spcAft>
          <a:spcPct val="0"/>
        </a:spcAft>
        <a:defRPr sz="2000">
          <a:solidFill>
            <a:srgbClr val="4D4D4D"/>
          </a:solidFill>
          <a:latin typeface="+mn-lt"/>
          <a:ea typeface="+mn-ea"/>
          <a:cs typeface="+mn-cs"/>
          <a:sym typeface="Verdana" pitchFamily="34" charset="0"/>
        </a:defRPr>
      </a:lvl1pPr>
      <a:lvl2pPr marL="704850" indent="-285750" algn="l" rtl="0" eaLnBrk="1" fontAlgn="base" hangingPunct="1">
        <a:spcBef>
          <a:spcPts val="600"/>
        </a:spcBef>
        <a:spcAft>
          <a:spcPct val="0"/>
        </a:spcAft>
        <a:buClr>
          <a:srgbClr val="FF9900"/>
        </a:buClr>
        <a:buSzPct val="69000"/>
        <a:buFont typeface="Wingdings" pitchFamily="2" charset="2"/>
        <a:buChar char="n"/>
        <a:defRPr sz="2400">
          <a:solidFill>
            <a:srgbClr val="5F5F5F"/>
          </a:solidFill>
          <a:latin typeface="+mn-lt"/>
          <a:ea typeface="+mn-ea"/>
          <a:cs typeface="+mn-cs"/>
          <a:sym typeface="Verdana" pitchFamily="34" charset="0"/>
        </a:defRPr>
      </a:lvl2pPr>
      <a:lvl3pPr marL="1104900" indent="-228600" algn="l" rtl="0" eaLnBrk="1" fontAlgn="base" hangingPunct="1">
        <a:spcBef>
          <a:spcPts val="500"/>
        </a:spcBef>
        <a:spcAft>
          <a:spcPct val="0"/>
        </a:spcAft>
        <a:buClr>
          <a:srgbClr val="FF9900"/>
        </a:buClr>
        <a:buSzPct val="100000"/>
        <a:buFont typeface="Wingdings" pitchFamily="2" charset="2"/>
        <a:buChar char="§"/>
        <a:defRPr sz="2000">
          <a:solidFill>
            <a:srgbClr val="5F5F5F"/>
          </a:solidFill>
          <a:latin typeface="+mn-lt"/>
          <a:ea typeface="+mn-ea"/>
          <a:cs typeface="+mn-cs"/>
          <a:sym typeface="Verdana" pitchFamily="34" charset="0"/>
        </a:defRPr>
      </a:lvl3pPr>
      <a:lvl4pPr marL="1562100" indent="-228600" algn="l" rtl="0" eaLnBrk="1" fontAlgn="base" hangingPunct="1">
        <a:spcBef>
          <a:spcPts val="400"/>
        </a:spcBef>
        <a:spcAft>
          <a:spcPct val="0"/>
        </a:spcAft>
        <a:buClr>
          <a:srgbClr val="FF9900"/>
        </a:buClr>
        <a:buSzPct val="100000"/>
        <a:buFont typeface="Wingdings" pitchFamily="2" charset="2"/>
        <a:buChar char="§"/>
        <a:defRPr>
          <a:solidFill>
            <a:srgbClr val="5F5F5F"/>
          </a:solidFill>
          <a:latin typeface="+mn-lt"/>
          <a:ea typeface="+mn-ea"/>
          <a:cs typeface="+mn-cs"/>
          <a:sym typeface="Verdana" pitchFamily="34" charset="0"/>
        </a:defRPr>
      </a:lvl4pPr>
      <a:lvl5pPr marL="2019300" indent="-228600" algn="l" rtl="0" eaLnBrk="1" fontAlgn="base" hangingPunct="1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pitchFamily="2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pitchFamily="34" charset="0"/>
        </a:defRPr>
      </a:lvl5pPr>
      <a:lvl6pPr marL="2476500" indent="-228600" algn="l" rtl="0" eaLnBrk="1" fontAlgn="base" hangingPunct="1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charset="0"/>
        </a:defRPr>
      </a:lvl6pPr>
      <a:lvl7pPr marL="2933700" indent="-228600" algn="l" rtl="0" eaLnBrk="1" fontAlgn="base" hangingPunct="1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charset="0"/>
        </a:defRPr>
      </a:lvl7pPr>
      <a:lvl8pPr marL="3390900" indent="-228600" algn="l" rtl="0" eaLnBrk="1" fontAlgn="base" hangingPunct="1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charset="0"/>
        </a:defRPr>
      </a:lvl8pPr>
      <a:lvl9pPr marL="3848100" indent="-228600" algn="l" rtl="0" eaLnBrk="1" fontAlgn="base" hangingPunct="1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8675" y="0"/>
            <a:ext cx="81629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>
                <a:sym typeface="Verdana" pitchFamily="34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1828800"/>
            <a:ext cx="811053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>
                <a:sym typeface="Verdana" pitchFamily="34" charset="0"/>
              </a:rPr>
              <a:t>Click to edit Master text styles</a:t>
            </a:r>
          </a:p>
          <a:p>
            <a:pPr lvl="1"/>
            <a:r>
              <a:rPr lang="en-US" altLang="de-DE" smtClean="0">
                <a:sym typeface="Verdana" pitchFamily="34" charset="0"/>
              </a:rPr>
              <a:t>Second level</a:t>
            </a:r>
          </a:p>
          <a:p>
            <a:pPr lvl="2"/>
            <a:r>
              <a:rPr lang="en-US" altLang="de-DE" smtClean="0">
                <a:sym typeface="Verdana" pitchFamily="34" charset="0"/>
              </a:rPr>
              <a:t>Third level</a:t>
            </a:r>
          </a:p>
          <a:p>
            <a:pPr lvl="3"/>
            <a:r>
              <a:rPr lang="en-US" altLang="de-DE" smtClean="0">
                <a:sym typeface="Verdana" pitchFamily="34" charset="0"/>
              </a:rPr>
              <a:t>Fourth level</a:t>
            </a:r>
          </a:p>
          <a:p>
            <a:pPr lvl="4"/>
            <a:r>
              <a:rPr lang="en-US" altLang="de-DE" smtClean="0">
                <a:sym typeface="Verdana" pitchFamily="34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893175" y="6553200"/>
            <a:ext cx="250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777777"/>
                </a:solidFill>
                <a:latin typeface="+mn-lt"/>
                <a:ea typeface="Verdana" charset="0"/>
                <a:cs typeface="Verdana" charset="0"/>
                <a:sym typeface="Verdana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9D77D3-27C5-4215-859F-AC8E35894F0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8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  <a:sym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42900" indent="-342900" algn="l" rtl="0" eaLnBrk="0" fontAlgn="base" hangingPunct="0">
        <a:spcBef>
          <a:spcPts val="700"/>
        </a:spcBef>
        <a:spcAft>
          <a:spcPct val="0"/>
        </a:spcAft>
        <a:buClr>
          <a:srgbClr val="FF9900"/>
        </a:buClr>
        <a:buSzPct val="75000"/>
        <a:buFont typeface="Wingdings" pitchFamily="2" charset="2"/>
        <a:buChar char="n"/>
        <a:defRPr sz="2800">
          <a:solidFill>
            <a:srgbClr val="5F5F5F"/>
          </a:solidFill>
          <a:latin typeface="+mn-lt"/>
          <a:ea typeface="+mn-ea"/>
          <a:cs typeface="+mn-cs"/>
          <a:sym typeface="Verdana" pitchFamily="34" charset="0"/>
        </a:defRPr>
      </a:lvl1pPr>
      <a:lvl2pPr marL="704850" indent="-285750" algn="l" rtl="0" eaLnBrk="0" fontAlgn="base" hangingPunct="0">
        <a:spcBef>
          <a:spcPts val="600"/>
        </a:spcBef>
        <a:spcAft>
          <a:spcPct val="0"/>
        </a:spcAft>
        <a:buClr>
          <a:srgbClr val="FF9900"/>
        </a:buClr>
        <a:buSzPct val="69000"/>
        <a:buFont typeface="Wingdings" pitchFamily="2" charset="2"/>
        <a:buChar char="n"/>
        <a:defRPr sz="2400">
          <a:solidFill>
            <a:srgbClr val="5F5F5F"/>
          </a:solidFill>
          <a:latin typeface="+mn-lt"/>
          <a:ea typeface="+mn-ea"/>
          <a:cs typeface="+mn-cs"/>
          <a:sym typeface="Verdana" pitchFamily="34" charset="0"/>
        </a:defRPr>
      </a:lvl2pPr>
      <a:lvl3pPr marL="1104900" indent="-228600" algn="l" rtl="0" eaLnBrk="0" fontAlgn="base" hangingPunct="0">
        <a:spcBef>
          <a:spcPts val="500"/>
        </a:spcBef>
        <a:spcAft>
          <a:spcPct val="0"/>
        </a:spcAft>
        <a:buClr>
          <a:srgbClr val="FF9900"/>
        </a:buClr>
        <a:buSzPct val="100000"/>
        <a:buFont typeface="Wingdings" pitchFamily="2" charset="2"/>
        <a:buChar char="§"/>
        <a:defRPr sz="2000">
          <a:solidFill>
            <a:srgbClr val="5F5F5F"/>
          </a:solidFill>
          <a:latin typeface="+mn-lt"/>
          <a:ea typeface="+mn-ea"/>
          <a:cs typeface="+mn-cs"/>
          <a:sym typeface="Verdana" pitchFamily="34" charset="0"/>
        </a:defRPr>
      </a:lvl3pPr>
      <a:lvl4pPr marL="1562100" indent="-228600" algn="l" rtl="0" eaLnBrk="0" fontAlgn="base" hangingPunct="0">
        <a:spcBef>
          <a:spcPts val="400"/>
        </a:spcBef>
        <a:spcAft>
          <a:spcPct val="0"/>
        </a:spcAft>
        <a:buClr>
          <a:srgbClr val="FF9900"/>
        </a:buClr>
        <a:buSzPct val="100000"/>
        <a:buFont typeface="Wingdings" pitchFamily="2" charset="2"/>
        <a:buChar char="§"/>
        <a:defRPr>
          <a:solidFill>
            <a:srgbClr val="5F5F5F"/>
          </a:solidFill>
          <a:latin typeface="+mn-lt"/>
          <a:ea typeface="+mn-ea"/>
          <a:cs typeface="+mn-cs"/>
          <a:sym typeface="Verdana" pitchFamily="34" charset="0"/>
        </a:defRPr>
      </a:lvl4pPr>
      <a:lvl5pPr marL="2019300" indent="-228600" algn="l" rtl="0" eaLnBrk="0" fontAlgn="base" hangingPunct="0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pitchFamily="2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pitchFamily="34" charset="0"/>
        </a:defRPr>
      </a:lvl5pPr>
      <a:lvl6pPr marL="2476500" indent="-228600" algn="l" rtl="0" fontAlgn="base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charset="0"/>
        </a:defRPr>
      </a:lvl6pPr>
      <a:lvl7pPr marL="2933700" indent="-228600" algn="l" rtl="0" fontAlgn="base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charset="0"/>
        </a:defRPr>
      </a:lvl7pPr>
      <a:lvl8pPr marL="3390900" indent="-228600" algn="l" rtl="0" fontAlgn="base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charset="0"/>
        </a:defRPr>
      </a:lvl8pPr>
      <a:lvl9pPr marL="3848100" indent="-228600" algn="l" rtl="0" fontAlgn="base">
        <a:spcBef>
          <a:spcPts val="400"/>
        </a:spcBef>
        <a:spcAft>
          <a:spcPct val="0"/>
        </a:spcAft>
        <a:buClr>
          <a:srgbClr val="FF9900"/>
        </a:buClr>
        <a:buSzPct val="85000"/>
        <a:buFont typeface="Wingdings" charset="2"/>
        <a:buChar char="§"/>
        <a:defRPr sz="1600">
          <a:solidFill>
            <a:srgbClr val="5F5F5F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>
                <a:sym typeface="Verdana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7638"/>
            <a:ext cx="4040188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>
                <a:sym typeface="Verdana Bold"/>
              </a:rPr>
              <a:t>Click to edit Master text styles</a:t>
            </a:r>
          </a:p>
          <a:p>
            <a:pPr lvl="1"/>
            <a:r>
              <a:rPr lang="en-US" altLang="de-DE" smtClean="0">
                <a:sym typeface="Verdana Bold"/>
              </a:rPr>
              <a:t>Second level</a:t>
            </a:r>
          </a:p>
          <a:p>
            <a:pPr lvl="2"/>
            <a:r>
              <a:rPr lang="en-US" altLang="de-DE" smtClean="0">
                <a:sym typeface="Verdana Bold"/>
              </a:rPr>
              <a:t>Third level</a:t>
            </a:r>
          </a:p>
          <a:p>
            <a:pPr lvl="3"/>
            <a:r>
              <a:rPr lang="en-US" altLang="de-DE" smtClean="0">
                <a:sym typeface="Verdana Bold"/>
              </a:rPr>
              <a:t>Fourth level</a:t>
            </a:r>
          </a:p>
          <a:p>
            <a:pPr lvl="4"/>
            <a:r>
              <a:rPr lang="en-US" altLang="de-DE" smtClean="0">
                <a:sym typeface="Verdana Bold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893175" y="6553200"/>
            <a:ext cx="250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777777"/>
                </a:solidFill>
                <a:latin typeface="+mj-lt"/>
                <a:ea typeface="Verdana" charset="0"/>
                <a:cs typeface="Verdana" charset="0"/>
                <a:sym typeface="Verdana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906DFB-5F9A-40F0-B962-2F6CED72E5E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4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+mj-lt"/>
          <a:ea typeface="+mj-ea"/>
          <a:cs typeface="+mj-cs"/>
          <a:sym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defRPr sz="2400">
          <a:solidFill>
            <a:srgbClr val="5F5F5F"/>
          </a:solidFill>
          <a:latin typeface="+mn-lt"/>
          <a:ea typeface="+mn-ea"/>
          <a:cs typeface="+mn-cs"/>
          <a:sym typeface="Verdana Bold"/>
        </a:defRPr>
      </a:lvl1pPr>
      <a:lvl2pPr marL="419100" indent="38100" algn="l" rtl="0" eaLnBrk="0" fontAlgn="base" hangingPunct="0">
        <a:spcBef>
          <a:spcPts val="500"/>
        </a:spcBef>
        <a:spcAft>
          <a:spcPct val="0"/>
        </a:spcAft>
        <a:defRPr sz="2000">
          <a:solidFill>
            <a:srgbClr val="5F5F5F"/>
          </a:solidFill>
          <a:latin typeface="+mn-lt"/>
          <a:ea typeface="+mn-ea"/>
          <a:cs typeface="+mn-cs"/>
          <a:sym typeface="Verdana Bold"/>
        </a:defRPr>
      </a:lvl2pPr>
      <a:lvl3pPr marL="876300" indent="38100" algn="l" rtl="0" eaLnBrk="0" fontAlgn="base" hangingPunct="0">
        <a:spcBef>
          <a:spcPts val="400"/>
        </a:spcBef>
        <a:spcAft>
          <a:spcPct val="0"/>
        </a:spcAft>
        <a:defRPr>
          <a:solidFill>
            <a:srgbClr val="5F5F5F"/>
          </a:solidFill>
          <a:latin typeface="+mn-lt"/>
          <a:ea typeface="+mn-ea"/>
          <a:cs typeface="+mn-cs"/>
          <a:sym typeface="Verdana Bold"/>
        </a:defRPr>
      </a:lvl3pPr>
      <a:lvl4pPr marL="1333500" indent="38100" algn="l" rtl="0" eaLnBrk="0" fontAlgn="base" hangingPunct="0">
        <a:spcBef>
          <a:spcPts val="400"/>
        </a:spcBef>
        <a:spcAft>
          <a:spcPct val="0"/>
        </a:spcAft>
        <a:defRPr sz="1600">
          <a:solidFill>
            <a:srgbClr val="5F5F5F"/>
          </a:solidFill>
          <a:latin typeface="+mn-lt"/>
          <a:ea typeface="+mn-ea"/>
          <a:cs typeface="+mn-cs"/>
          <a:sym typeface="Verdana Bold"/>
        </a:defRPr>
      </a:lvl4pPr>
      <a:lvl5pPr marL="1790700" indent="38100" algn="l" rtl="0" eaLnBrk="0" fontAlgn="base" hangingPunct="0">
        <a:spcBef>
          <a:spcPts val="400"/>
        </a:spcBef>
        <a:spcAft>
          <a:spcPct val="0"/>
        </a:spcAft>
        <a:defRPr sz="1600">
          <a:solidFill>
            <a:srgbClr val="5F5F5F"/>
          </a:solidFill>
          <a:latin typeface="+mn-lt"/>
          <a:ea typeface="+mn-ea"/>
          <a:cs typeface="+mn-cs"/>
          <a:sym typeface="Verdana Bold"/>
        </a:defRPr>
      </a:lvl5pPr>
      <a:lvl6pPr marL="2247900" algn="l" rtl="0" fontAlgn="base">
        <a:spcBef>
          <a:spcPts val="400"/>
        </a:spcBef>
        <a:spcAft>
          <a:spcPct val="0"/>
        </a:spcAft>
        <a:defRPr sz="1600">
          <a:solidFill>
            <a:srgbClr val="5F5F5F"/>
          </a:solidFill>
          <a:latin typeface="+mn-lt"/>
          <a:ea typeface="+mn-ea"/>
          <a:cs typeface="+mn-cs"/>
          <a:sym typeface="Verdana Bold" charset="0"/>
        </a:defRPr>
      </a:lvl6pPr>
      <a:lvl7pPr marL="2705100" algn="l" rtl="0" fontAlgn="base">
        <a:spcBef>
          <a:spcPts val="400"/>
        </a:spcBef>
        <a:spcAft>
          <a:spcPct val="0"/>
        </a:spcAft>
        <a:defRPr sz="1600">
          <a:solidFill>
            <a:srgbClr val="5F5F5F"/>
          </a:solidFill>
          <a:latin typeface="+mn-lt"/>
          <a:ea typeface="+mn-ea"/>
          <a:cs typeface="+mn-cs"/>
          <a:sym typeface="Verdana Bold" charset="0"/>
        </a:defRPr>
      </a:lvl7pPr>
      <a:lvl8pPr marL="3162300" algn="l" rtl="0" fontAlgn="base">
        <a:spcBef>
          <a:spcPts val="400"/>
        </a:spcBef>
        <a:spcAft>
          <a:spcPct val="0"/>
        </a:spcAft>
        <a:defRPr sz="1600">
          <a:solidFill>
            <a:srgbClr val="5F5F5F"/>
          </a:solidFill>
          <a:latin typeface="+mn-lt"/>
          <a:ea typeface="+mn-ea"/>
          <a:cs typeface="+mn-cs"/>
          <a:sym typeface="Verdana Bold" charset="0"/>
        </a:defRPr>
      </a:lvl8pPr>
      <a:lvl9pPr marL="3619500" algn="l" rtl="0" fontAlgn="base">
        <a:spcBef>
          <a:spcPts val="400"/>
        </a:spcBef>
        <a:spcAft>
          <a:spcPct val="0"/>
        </a:spcAft>
        <a:defRPr sz="1600">
          <a:solidFill>
            <a:srgbClr val="5F5F5F"/>
          </a:solidFill>
          <a:latin typeface="+mn-lt"/>
          <a:ea typeface="+mn-ea"/>
          <a:cs typeface="+mn-cs"/>
          <a:sym typeface="Verdana Bold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http://www.youtube.com/watch?v=4BkY8LGjW4w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hyperlink" Target="http://www.youtube.com/watch?v=yFi7UL70zTo" TargetMode="External"/><Relationship Id="rId2" Type="http://schemas.openxmlformats.org/officeDocument/2006/relationships/hyperlink" Target="http://www.youtube.com/watch?v=RPn4EnZ4V6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E280E-057C-4321-973A-75F34574C3C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123" name="AutoShape 1"/>
          <p:cNvSpPr>
            <a:spLocks/>
          </p:cNvSpPr>
          <p:nvPr/>
        </p:nvSpPr>
        <p:spPr bwMode="auto">
          <a:xfrm>
            <a:off x="726165" y="-963488"/>
            <a:ext cx="9407525" cy="7391401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 dirty="0"/>
          </a:p>
        </p:txBody>
      </p:sp>
      <p:sp>
        <p:nvSpPr>
          <p:cNvPr id="5124" name="Rectangle 2"/>
          <p:cNvSpPr>
            <a:spLocks/>
          </p:cNvSpPr>
          <p:nvPr/>
        </p:nvSpPr>
        <p:spPr bwMode="auto">
          <a:xfrm>
            <a:off x="2514600" y="4221088"/>
            <a:ext cx="5895975" cy="920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 dirty="0"/>
          </a:p>
        </p:txBody>
      </p:sp>
      <p:sp>
        <p:nvSpPr>
          <p:cNvPr id="5126" name="Rectangle 4"/>
          <p:cNvSpPr>
            <a:spLocks/>
          </p:cNvSpPr>
          <p:nvPr/>
        </p:nvSpPr>
        <p:spPr bwMode="auto">
          <a:xfrm>
            <a:off x="417884" y="533400"/>
            <a:ext cx="94107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 dirty="0"/>
          </a:p>
        </p:txBody>
      </p:sp>
      <p:pic>
        <p:nvPicPr>
          <p:cNvPr id="5127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8" name="Rectangle 6"/>
          <p:cNvSpPr>
            <a:spLocks noGrp="1" noChangeArrowheads="1"/>
          </p:cNvSpPr>
          <p:nvPr>
            <p:ph type="title"/>
          </p:nvPr>
        </p:nvSpPr>
        <p:spPr>
          <a:xfrm>
            <a:off x="731838" y="980728"/>
            <a:ext cx="7678737" cy="3240360"/>
          </a:xfrm>
        </p:spPr>
        <p:txBody>
          <a:bodyPr/>
          <a:lstStyle/>
          <a:p>
            <a:r>
              <a:rPr lang="de-DE" sz="3200" dirty="0" smtClean="0"/>
              <a:t>Rehabilitation </a:t>
            </a:r>
            <a:r>
              <a:rPr lang="de-DE" sz="3200" dirty="0" err="1" smtClean="0"/>
              <a:t>Robotics</a:t>
            </a:r>
            <a:endParaRPr lang="de-DE" altLang="de-DE" sz="3200" dirty="0" smtClean="0">
              <a:latin typeface="Verdana Italic"/>
              <a:sym typeface="Verdana Italic"/>
            </a:endParaRP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60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80661" y="-1029123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 dirty="0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755576" y="1480965"/>
            <a:ext cx="2629020" cy="291852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1800" dirty="0" smtClean="0"/>
              <a:t>MIT Manus (1998)</a:t>
            </a:r>
            <a:endParaRPr lang="de-DE" sz="18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Existing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devices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 smtClean="0">
                <a:solidFill>
                  <a:srgbClr val="FFC000"/>
                </a:solidFill>
              </a:rPr>
              <a:t>2.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Robotic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devices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2052" name="Picture 4" descr="C:\Users\Ekaterina Ivanova\Documents\TU Berlin\1 Doktorarbeit\1.5 Publikationen und Vorträge\Klausur Tagung Prometei 2013\Bilder\Roboter\MIT Man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3659"/>
            <a:ext cx="3463126" cy="19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katerina Ivanova\Documents\TU Berlin\1 Doktorarbeit\1.5 Publikationen und Vorträge\Klausur Tagung Prometei 2013\Bilder\Roboter\MI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35" y="1795886"/>
            <a:ext cx="2912693" cy="197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7606" y="4131801"/>
            <a:ext cx="2876722" cy="2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926" y="4149725"/>
            <a:ext cx="3570208" cy="214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/>
          <p:cNvSpPr>
            <a:spLocks/>
          </p:cNvSpPr>
          <p:nvPr/>
        </p:nvSpPr>
        <p:spPr bwMode="auto">
          <a:xfrm>
            <a:off x="755576" y="3839949"/>
            <a:ext cx="2629020" cy="291852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1800" dirty="0" smtClean="0"/>
              <a:t>Amadeo</a:t>
            </a:r>
            <a:endParaRPr lang="de-DE" sz="1800" dirty="0"/>
          </a:p>
        </p:txBody>
      </p:sp>
      <p:sp>
        <p:nvSpPr>
          <p:cNvPr id="30" name="Rectangle 2"/>
          <p:cNvSpPr>
            <a:spLocks/>
          </p:cNvSpPr>
          <p:nvPr/>
        </p:nvSpPr>
        <p:spPr bwMode="auto">
          <a:xfrm>
            <a:off x="4679284" y="3787023"/>
            <a:ext cx="2629020" cy="291852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1800" dirty="0" err="1"/>
              <a:t>Haptic</a:t>
            </a:r>
            <a:r>
              <a:rPr lang="de-DE" sz="1800" dirty="0"/>
              <a:t> </a:t>
            </a:r>
            <a:r>
              <a:rPr lang="de-DE" sz="1800" dirty="0" err="1"/>
              <a:t>knob</a:t>
            </a:r>
            <a:endParaRPr lang="de-DE" sz="1800" dirty="0"/>
          </a:p>
        </p:txBody>
      </p:sp>
      <p:sp>
        <p:nvSpPr>
          <p:cNvPr id="31" name="Rectangle 2"/>
          <p:cNvSpPr>
            <a:spLocks/>
          </p:cNvSpPr>
          <p:nvPr/>
        </p:nvSpPr>
        <p:spPr bwMode="auto">
          <a:xfrm>
            <a:off x="4611635" y="1516771"/>
            <a:ext cx="2629020" cy="291852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1800" dirty="0" smtClean="0"/>
              <a:t>MIME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83318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402725" y="-953652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610809" y="1535113"/>
            <a:ext cx="2808166" cy="31988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2000" dirty="0" err="1" smtClean="0"/>
              <a:t>Lokomat</a:t>
            </a: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Existing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devices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 smtClean="0">
                <a:solidFill>
                  <a:srgbClr val="FFC000"/>
                </a:solidFill>
              </a:rPr>
              <a:t>2.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Robotic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devices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3074" name="Picture 2" descr="C:\Users\Ekaterina Ivanova\Documents\TU Berlin\1 Doktorarbeit\1.5 Publikationen und Vorträge\Klausur Tagung Prometei 2013\Bilder\Roboter\Lokom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5" y="2060848"/>
            <a:ext cx="3490739" cy="358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4355976" y="1596951"/>
            <a:ext cx="2808166" cy="31988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2000" dirty="0" err="1" smtClean="0"/>
              <a:t>Armeo</a:t>
            </a:r>
            <a:endParaRPr lang="de-DE" sz="2000" dirty="0"/>
          </a:p>
        </p:txBody>
      </p:sp>
      <p:pic>
        <p:nvPicPr>
          <p:cNvPr id="3077" name="Picture 5" descr="C:\Users\Ekaterina Ivanova\Documents\TU Berlin\1 Doktorarbeit\1.5 Publikationen und Vorträge\Klausur Tagung Prometei 2013\Bilder\Roboter\ARM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66" y="2060848"/>
            <a:ext cx="4771651" cy="34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54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402725" y="-953652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610809" y="1535113"/>
            <a:ext cx="2808166" cy="31988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2000" dirty="0" err="1" smtClean="0"/>
              <a:t>HapticWalker</a:t>
            </a: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Existing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devices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 smtClean="0">
                <a:solidFill>
                  <a:srgbClr val="FFC000"/>
                </a:solidFill>
              </a:rPr>
              <a:t>2.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Robotic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devices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7" y="1988840"/>
            <a:ext cx="3906543" cy="400420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62" y="2023999"/>
            <a:ext cx="4214814" cy="385327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4795197" y="6093296"/>
            <a:ext cx="389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(c</a:t>
            </a:r>
            <a:r>
              <a:rPr lang="de-DE" sz="1600" dirty="0"/>
              <a:t>) </a:t>
            </a:r>
            <a:r>
              <a:rPr lang="de-DE" sz="1600" dirty="0" smtClean="0"/>
              <a:t>Fraunhofer IPK &amp; TU Berlin IAT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964837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402725" y="-953652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610809" y="1535113"/>
            <a:ext cx="2808166" cy="31988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2000" dirty="0" err="1" smtClean="0"/>
              <a:t>HapticWalker</a:t>
            </a: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Existing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devices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 smtClean="0">
                <a:solidFill>
                  <a:srgbClr val="FFC000"/>
                </a:solidFill>
              </a:rPr>
              <a:t>2.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Robotic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devices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3" name="Haptic Walk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8418" y="2028739"/>
            <a:ext cx="7547173" cy="4241971"/>
          </a:xfrm>
          <a:prstGeom prst="rect">
            <a:avLst/>
          </a:prstGeom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2365301" y="1535112"/>
            <a:ext cx="5800799" cy="45058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2000" dirty="0" err="1" smtClean="0">
                <a:hlinkClick r:id="rId6"/>
              </a:rPr>
              <a:t>HaptikWalker</a:t>
            </a:r>
            <a:r>
              <a:rPr lang="de-DE" sz="2000" dirty="0" smtClean="0">
                <a:hlinkClick r:id="rId6"/>
              </a:rPr>
              <a:t> Video</a:t>
            </a:r>
            <a:endParaRPr lang="de-DE" sz="2000" dirty="0"/>
          </a:p>
        </p:txBody>
      </p:sp>
      <p:sp>
        <p:nvSpPr>
          <p:cNvPr id="16" name="Textfeld 15"/>
          <p:cNvSpPr txBox="1"/>
          <p:nvPr/>
        </p:nvSpPr>
        <p:spPr>
          <a:xfrm>
            <a:off x="4795197" y="6330806"/>
            <a:ext cx="389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(c</a:t>
            </a:r>
            <a:r>
              <a:rPr lang="de-DE" sz="1600" dirty="0"/>
              <a:t>) </a:t>
            </a:r>
            <a:r>
              <a:rPr lang="de-DE" sz="1600" dirty="0" smtClean="0"/>
              <a:t>Fraunhofer IPK &amp; TU Berlin IAT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02811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402724" y="-953652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Existing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devices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 smtClean="0">
                <a:solidFill>
                  <a:srgbClr val="FFC000"/>
                </a:solidFill>
              </a:rPr>
              <a:t>2.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Robotic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devices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sp>
        <p:nvSpPr>
          <p:cNvPr id="16" name="Rectangle 2"/>
          <p:cNvSpPr>
            <a:spLocks/>
          </p:cNvSpPr>
          <p:nvPr/>
        </p:nvSpPr>
        <p:spPr bwMode="auto">
          <a:xfrm>
            <a:off x="753751" y="1628800"/>
            <a:ext cx="3170177" cy="432048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2000" dirty="0" err="1" smtClean="0"/>
              <a:t>GangTrainer</a:t>
            </a:r>
            <a:endParaRPr lang="de-DE" sz="2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60781"/>
            <a:ext cx="3081942" cy="403244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716016" y="6114122"/>
            <a:ext cx="2241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(c</a:t>
            </a:r>
            <a:r>
              <a:rPr lang="de-DE" sz="1600" dirty="0"/>
              <a:t>) </a:t>
            </a:r>
            <a:r>
              <a:rPr lang="de-DE" sz="1600" dirty="0" err="1" smtClean="0"/>
              <a:t>RehaStim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6187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402724" y="-953652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Existing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devices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 smtClean="0">
                <a:solidFill>
                  <a:srgbClr val="FFC000"/>
                </a:solidFill>
              </a:rPr>
              <a:t>2.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Robotic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devices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sp>
        <p:nvSpPr>
          <p:cNvPr id="16" name="Rectangle 2"/>
          <p:cNvSpPr>
            <a:spLocks/>
          </p:cNvSpPr>
          <p:nvPr/>
        </p:nvSpPr>
        <p:spPr bwMode="auto">
          <a:xfrm>
            <a:off x="753751" y="1628800"/>
            <a:ext cx="3170177" cy="432048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2000" dirty="0" err="1" smtClean="0"/>
              <a:t>GangTrainer</a:t>
            </a:r>
            <a:endParaRPr lang="de-DE" sz="2000" dirty="0"/>
          </a:p>
        </p:txBody>
      </p:sp>
      <p:pic>
        <p:nvPicPr>
          <p:cNvPr id="3" name="GangTrain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2060848"/>
            <a:ext cx="6453188" cy="3627085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795197" y="6114122"/>
            <a:ext cx="389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(c</a:t>
            </a:r>
            <a:r>
              <a:rPr lang="de-DE" sz="1600" dirty="0"/>
              <a:t>) </a:t>
            </a:r>
            <a:r>
              <a:rPr lang="de-DE" sz="1600" dirty="0" smtClean="0"/>
              <a:t>Fraunhofer IPK &amp; TU Berlin IAT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272861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C5498D-4534-4805-A435-296BDBD6FA05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1267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1268" name="Rectangle 2"/>
          <p:cNvSpPr>
            <a:spLocks/>
          </p:cNvSpPr>
          <p:nvPr/>
        </p:nvSpPr>
        <p:spPr bwMode="auto">
          <a:xfrm>
            <a:off x="611561" y="1916832"/>
            <a:ext cx="2232248" cy="295232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6000" dirty="0">
                <a:solidFill>
                  <a:srgbClr val="FFC000"/>
                </a:solidFill>
                <a:latin typeface="Lucida Handwriting" panose="03010101010101010101" pitchFamily="66" charset="0"/>
              </a:rPr>
              <a:t>3</a:t>
            </a:r>
          </a:p>
        </p:txBody>
      </p:sp>
      <p:sp>
        <p:nvSpPr>
          <p:cNvPr id="11269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1270" name="Rectangle 4"/>
          <p:cNvSpPr>
            <a:spLocks/>
          </p:cNvSpPr>
          <p:nvPr/>
        </p:nvSpPr>
        <p:spPr bwMode="auto">
          <a:xfrm>
            <a:off x="425206" y="533400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1272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915816" y="2492896"/>
            <a:ext cx="5097090" cy="1152128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de-DE" sz="4800" dirty="0" smtClean="0"/>
              <a:t>Current projects</a:t>
            </a: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01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522595" y="1535113"/>
            <a:ext cx="8545205" cy="44973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Telerehabilitation</a:t>
            </a:r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>
                <a:solidFill>
                  <a:srgbClr val="FFC000"/>
                </a:solidFill>
              </a:rPr>
              <a:t>3</a:t>
            </a:r>
            <a:r>
              <a:rPr lang="de-DE" altLang="de-DE" kern="0" dirty="0" smtClean="0">
                <a:solidFill>
                  <a:srgbClr val="FFC000"/>
                </a:solidFill>
              </a:rPr>
              <a:t>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Current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projects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2050" name="Picture 2" descr="C:\Users\Ekaterina Ivanova\Documents\TU Berlin\2 Anträge\Netzwerk Antrag mti4reha\TP\TPA\A4\Bilder\telereha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1" y="1562610"/>
            <a:ext cx="8153927" cy="455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4795197" y="6114122"/>
            <a:ext cx="389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(c</a:t>
            </a:r>
            <a:r>
              <a:rPr lang="de-DE" sz="1600" dirty="0"/>
              <a:t>) </a:t>
            </a:r>
            <a:r>
              <a:rPr lang="de-DE" sz="1600" dirty="0" smtClean="0"/>
              <a:t>Fraunhofer IPK &amp; TU Berlin IAT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6756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419402" y="1488647"/>
            <a:ext cx="8545205" cy="44973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Telerehabilitation</a:t>
            </a:r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>
                <a:solidFill>
                  <a:srgbClr val="FFC000"/>
                </a:solidFill>
              </a:rPr>
              <a:t>3</a:t>
            </a:r>
            <a:r>
              <a:rPr lang="de-DE" altLang="de-DE" kern="0" dirty="0" smtClean="0">
                <a:solidFill>
                  <a:srgbClr val="FFC000"/>
                </a:solidFill>
              </a:rPr>
              <a:t>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Current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projects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38" y="2420888"/>
            <a:ext cx="4232994" cy="3172479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3840426" cy="288032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5724128" y="5656197"/>
            <a:ext cx="2962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BiManuTrack</a:t>
            </a:r>
            <a:r>
              <a:rPr lang="de-DE" sz="1600" dirty="0" smtClean="0"/>
              <a:t> (c) </a:t>
            </a:r>
            <a:r>
              <a:rPr lang="de-DE" sz="1600" dirty="0" err="1" smtClean="0"/>
              <a:t>RehaStim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572667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522594" y="1480964"/>
            <a:ext cx="8545205" cy="44973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Telerehabilitation</a:t>
            </a:r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>
                <a:solidFill>
                  <a:srgbClr val="FFC000"/>
                </a:solidFill>
              </a:rPr>
              <a:t>3</a:t>
            </a:r>
            <a:r>
              <a:rPr lang="de-DE" altLang="de-DE" kern="0" dirty="0" smtClean="0">
                <a:solidFill>
                  <a:srgbClr val="FFC000"/>
                </a:solidFill>
              </a:rPr>
              <a:t>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Current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projects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938234" y="2305168"/>
            <a:ext cx="1440160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1979712" y="244687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RTAI Linux</a:t>
            </a:r>
            <a:endParaRPr lang="de-DE" sz="1600" dirty="0"/>
          </a:p>
        </p:txBody>
      </p:sp>
      <p:sp>
        <p:nvSpPr>
          <p:cNvPr id="19" name="Rechteck 18"/>
          <p:cNvSpPr/>
          <p:nvPr/>
        </p:nvSpPr>
        <p:spPr>
          <a:xfrm>
            <a:off x="6258714" y="2293272"/>
            <a:ext cx="1440160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6330721" y="245877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RTAI Linux</a:t>
            </a:r>
            <a:endParaRPr lang="de-DE" sz="1600" dirty="0"/>
          </a:p>
        </p:txBody>
      </p:sp>
      <p:sp>
        <p:nvSpPr>
          <p:cNvPr id="21" name="Rechteck 20"/>
          <p:cNvSpPr/>
          <p:nvPr/>
        </p:nvSpPr>
        <p:spPr>
          <a:xfrm>
            <a:off x="1921137" y="3666274"/>
            <a:ext cx="1440160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6241617" y="3666274"/>
            <a:ext cx="1440160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537134" y="3238966"/>
            <a:ext cx="828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/>
          </a:p>
        </p:txBody>
      </p:sp>
      <p:sp>
        <p:nvSpPr>
          <p:cNvPr id="25" name="Textfeld 24"/>
          <p:cNvSpPr txBox="1"/>
          <p:nvPr/>
        </p:nvSpPr>
        <p:spPr>
          <a:xfrm>
            <a:off x="4170481" y="2132856"/>
            <a:ext cx="1440160" cy="27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TCP</a:t>
            </a:r>
            <a:endParaRPr lang="de-DE" sz="1600" dirty="0"/>
          </a:p>
        </p:txBody>
      </p:sp>
      <p:cxnSp>
        <p:nvCxnSpPr>
          <p:cNvPr id="26" name="Gerade Verbindung mit Pfeil 25"/>
          <p:cNvCxnSpPr/>
          <p:nvPr/>
        </p:nvCxnSpPr>
        <p:spPr>
          <a:xfrm flipV="1">
            <a:off x="3378394" y="2518886"/>
            <a:ext cx="2880319" cy="11896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>
            <a:off x="3378394" y="2780451"/>
            <a:ext cx="2880320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>
            <a:off x="2442289" y="2950934"/>
            <a:ext cx="1" cy="72925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6732239" y="2962304"/>
            <a:ext cx="1" cy="72925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2810714" y="2950935"/>
            <a:ext cx="0" cy="729256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7092280" y="2921833"/>
            <a:ext cx="0" cy="729256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1938233" y="4679126"/>
            <a:ext cx="1440160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2082249" y="482083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Therapist</a:t>
            </a:r>
            <a:endParaRPr lang="de-DE" sz="1600" dirty="0"/>
          </a:p>
        </p:txBody>
      </p:sp>
      <p:sp>
        <p:nvSpPr>
          <p:cNvPr id="34" name="Rechteck 33"/>
          <p:cNvSpPr/>
          <p:nvPr/>
        </p:nvSpPr>
        <p:spPr>
          <a:xfrm>
            <a:off x="6258712" y="4684856"/>
            <a:ext cx="1440160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6546745" y="482656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Patient</a:t>
            </a:r>
            <a:endParaRPr lang="de-DE" sz="1600" dirty="0"/>
          </a:p>
        </p:txBody>
      </p:sp>
      <p:sp>
        <p:nvSpPr>
          <p:cNvPr id="36" name="Rechteck 35"/>
          <p:cNvSpPr/>
          <p:nvPr/>
        </p:nvSpPr>
        <p:spPr>
          <a:xfrm>
            <a:off x="616198" y="4688190"/>
            <a:ext cx="931465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8125865" y="4688190"/>
            <a:ext cx="941935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winkelte Verbindung 37"/>
          <p:cNvCxnSpPr>
            <a:stCxn id="36" idx="0"/>
            <a:endCxn id="16" idx="1"/>
          </p:cNvCxnSpPr>
          <p:nvPr/>
        </p:nvCxnSpPr>
        <p:spPr>
          <a:xfrm rot="5400000" flipH="1" flipV="1">
            <a:off x="480013" y="3229970"/>
            <a:ext cx="2060139" cy="856303"/>
          </a:xfrm>
          <a:prstGeom prst="bentConnector2">
            <a:avLst/>
          </a:prstGeom>
          <a:ln w="22225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winkelte Verbindung 38"/>
          <p:cNvCxnSpPr>
            <a:stCxn id="37" idx="0"/>
            <a:endCxn id="19" idx="3"/>
          </p:cNvCxnSpPr>
          <p:nvPr/>
        </p:nvCxnSpPr>
        <p:spPr>
          <a:xfrm rot="16200000" flipV="1">
            <a:off x="7111837" y="3203193"/>
            <a:ext cx="2072035" cy="897959"/>
          </a:xfrm>
          <a:prstGeom prst="bentConnector2">
            <a:avLst/>
          </a:prstGeom>
          <a:ln w="22225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5544108" y="3872808"/>
            <a:ext cx="61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i</a:t>
            </a:r>
            <a:r>
              <a:rPr lang="de-DE" sz="1400" i="1" baseline="-25000" dirty="0" err="1" smtClean="0"/>
              <a:t>p</a:t>
            </a:r>
            <a:r>
              <a:rPr lang="de-DE" sz="1400" i="1" dirty="0" smtClean="0"/>
              <a:t>, </a:t>
            </a:r>
            <a:r>
              <a:rPr lang="de-DE" sz="1400" i="1" dirty="0" err="1" smtClean="0"/>
              <a:t>x</a:t>
            </a:r>
            <a:r>
              <a:rPr lang="de-DE" sz="1400" i="1" baseline="-25000" dirty="0" err="1" smtClean="0"/>
              <a:t>p</a:t>
            </a:r>
            <a:endParaRPr lang="de-DE" sz="1400" i="1" baseline="-25000" dirty="0"/>
          </a:p>
        </p:txBody>
      </p:sp>
      <p:sp>
        <p:nvSpPr>
          <p:cNvPr id="41" name="Textfeld 40"/>
          <p:cNvSpPr txBox="1"/>
          <p:nvPr/>
        </p:nvSpPr>
        <p:spPr>
          <a:xfrm>
            <a:off x="3383868" y="3872809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i</a:t>
            </a:r>
            <a:r>
              <a:rPr lang="de-DE" sz="1400" i="1" baseline="-25000" dirty="0" err="1" smtClean="0"/>
              <a:t>t</a:t>
            </a:r>
            <a:r>
              <a:rPr lang="de-DE" sz="1400" i="1" dirty="0" smtClean="0"/>
              <a:t>, </a:t>
            </a:r>
            <a:r>
              <a:rPr lang="de-DE" sz="1400" i="1" dirty="0" err="1" smtClean="0"/>
              <a:t>x</a:t>
            </a:r>
            <a:r>
              <a:rPr lang="de-DE" sz="1400" i="1" baseline="-25000" dirty="0" err="1" smtClean="0"/>
              <a:t>t</a:t>
            </a:r>
            <a:endParaRPr lang="de-DE" sz="1400" i="1" baseline="-25000" dirty="0"/>
          </a:p>
        </p:txBody>
      </p:sp>
      <p:cxnSp>
        <p:nvCxnSpPr>
          <p:cNvPr id="42" name="Gerade Verbindung mit Pfeil 41"/>
          <p:cNvCxnSpPr/>
          <p:nvPr/>
        </p:nvCxnSpPr>
        <p:spPr>
          <a:xfrm flipH="1">
            <a:off x="2411760" y="4336674"/>
            <a:ext cx="1" cy="33510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 flipV="1">
            <a:off x="2780185" y="4336674"/>
            <a:ext cx="0" cy="33510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 flipH="1">
            <a:off x="6795863" y="4342404"/>
            <a:ext cx="1" cy="33510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V="1">
            <a:off x="7164288" y="4342404"/>
            <a:ext cx="0" cy="33510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7791621" y="4650070"/>
            <a:ext cx="524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f</a:t>
            </a:r>
            <a:r>
              <a:rPr lang="de-DE" sz="1400" i="1" baseline="-25000" dirty="0" err="1" smtClean="0"/>
              <a:t>p</a:t>
            </a:r>
            <a:endParaRPr lang="de-DE" sz="1400" i="1" baseline="-25000" dirty="0"/>
          </a:p>
        </p:txBody>
      </p:sp>
      <p:sp>
        <p:nvSpPr>
          <p:cNvPr id="47" name="Textfeld 46"/>
          <p:cNvSpPr txBox="1"/>
          <p:nvPr/>
        </p:nvSpPr>
        <p:spPr>
          <a:xfrm>
            <a:off x="683568" y="468588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force</a:t>
            </a:r>
            <a:endParaRPr lang="de-DE" sz="1600" dirty="0" smtClean="0"/>
          </a:p>
          <a:p>
            <a:r>
              <a:rPr lang="de-DE" sz="1600" dirty="0" err="1" smtClean="0"/>
              <a:t>sensor</a:t>
            </a:r>
            <a:endParaRPr lang="de-DE" sz="1600" dirty="0"/>
          </a:p>
        </p:txBody>
      </p:sp>
      <p:sp>
        <p:nvSpPr>
          <p:cNvPr id="48" name="Textfeld 47"/>
          <p:cNvSpPr txBox="1"/>
          <p:nvPr/>
        </p:nvSpPr>
        <p:spPr>
          <a:xfrm>
            <a:off x="8125865" y="468588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force</a:t>
            </a:r>
            <a:endParaRPr lang="de-DE" sz="1600" dirty="0" smtClean="0"/>
          </a:p>
          <a:p>
            <a:r>
              <a:rPr lang="de-DE" sz="1600" dirty="0" err="1" smtClean="0"/>
              <a:t>sensor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3627018" y="3568040"/>
            <a:ext cx="2129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/>
              <a:t>(PI-Controller)</a:t>
            </a:r>
            <a:endParaRPr lang="de-DE" sz="1600" dirty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16" y="3728512"/>
            <a:ext cx="1399033" cy="564584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96" y="3728512"/>
            <a:ext cx="1399033" cy="564584"/>
          </a:xfrm>
          <a:prstGeom prst="rect">
            <a:avLst/>
          </a:prstGeom>
        </p:spPr>
      </p:pic>
      <p:cxnSp>
        <p:nvCxnSpPr>
          <p:cNvPr id="52" name="Gerade Verbindung mit Pfeil 51"/>
          <p:cNvCxnSpPr/>
          <p:nvPr/>
        </p:nvCxnSpPr>
        <p:spPr>
          <a:xfrm flipH="1">
            <a:off x="1544328" y="5011073"/>
            <a:ext cx="376809" cy="238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/>
          <p:nvPr/>
        </p:nvCxnSpPr>
        <p:spPr>
          <a:xfrm>
            <a:off x="7698875" y="5015841"/>
            <a:ext cx="378441" cy="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598933" y="4682336"/>
            <a:ext cx="524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 smtClean="0"/>
              <a:t>f</a:t>
            </a:r>
            <a:r>
              <a:rPr lang="de-DE" sz="1400" i="1" baseline="-25000" dirty="0" err="1"/>
              <a:t>t</a:t>
            </a:r>
            <a:endParaRPr lang="de-DE" sz="1400" i="1" baseline="-25000" dirty="0"/>
          </a:p>
        </p:txBody>
      </p:sp>
      <p:sp>
        <p:nvSpPr>
          <p:cNvPr id="54" name="Rechteck 53"/>
          <p:cNvSpPr/>
          <p:nvPr/>
        </p:nvSpPr>
        <p:spPr>
          <a:xfrm>
            <a:off x="6237932" y="1442297"/>
            <a:ext cx="1440160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" name="Gerade Verbindung mit Pfeil 54"/>
          <p:cNvCxnSpPr/>
          <p:nvPr/>
        </p:nvCxnSpPr>
        <p:spPr>
          <a:xfrm flipV="1">
            <a:off x="7092280" y="2088063"/>
            <a:ext cx="0" cy="217105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/>
          <p:nvPr/>
        </p:nvCxnSpPr>
        <p:spPr>
          <a:xfrm>
            <a:off x="6795864" y="2088063"/>
            <a:ext cx="27451" cy="21419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/>
          <p:cNvSpPr txBox="1"/>
          <p:nvPr/>
        </p:nvSpPr>
        <p:spPr>
          <a:xfrm>
            <a:off x="6308904" y="1544601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DB</a:t>
            </a:r>
            <a:endParaRPr lang="de-DE" sz="1600" dirty="0"/>
          </a:p>
        </p:txBody>
      </p:sp>
      <p:sp>
        <p:nvSpPr>
          <p:cNvPr id="61" name="Rechteck 60"/>
          <p:cNvSpPr/>
          <p:nvPr/>
        </p:nvSpPr>
        <p:spPr>
          <a:xfrm>
            <a:off x="4645025" y="4676833"/>
            <a:ext cx="1440160" cy="645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feld 61"/>
          <p:cNvSpPr txBox="1"/>
          <p:nvPr/>
        </p:nvSpPr>
        <p:spPr>
          <a:xfrm>
            <a:off x="4715997" y="477913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GUI</a:t>
            </a:r>
            <a:endParaRPr lang="de-DE" sz="1600" dirty="0"/>
          </a:p>
        </p:txBody>
      </p:sp>
      <p:cxnSp>
        <p:nvCxnSpPr>
          <p:cNvPr id="13" name="Gewinkelte Verbindung 12"/>
          <p:cNvCxnSpPr/>
          <p:nvPr/>
        </p:nvCxnSpPr>
        <p:spPr bwMode="auto">
          <a:xfrm rot="5400000">
            <a:off x="4904296" y="3381301"/>
            <a:ext cx="1803635" cy="884050"/>
          </a:xfrm>
          <a:prstGeom prst="bentConnector3">
            <a:avLst>
              <a:gd name="adj1" fmla="val 509"/>
            </a:avLst>
          </a:prstGeom>
          <a:solidFill>
            <a:schemeClr val="accent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Gerade Verbindung mit Pfeil 73"/>
          <p:cNvCxnSpPr>
            <a:stCxn id="61" idx="3"/>
            <a:endCxn id="34" idx="1"/>
          </p:cNvCxnSpPr>
          <p:nvPr/>
        </p:nvCxnSpPr>
        <p:spPr>
          <a:xfrm>
            <a:off x="6085185" y="4999716"/>
            <a:ext cx="173527" cy="8023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827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endParaRPr lang="de-DE" altLang="de-DE" kern="0" dirty="0" smtClean="0">
              <a:solidFill>
                <a:srgbClr val="FFC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3" y="711830"/>
            <a:ext cx="4092807" cy="306960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036256"/>
            <a:ext cx="2814087" cy="234507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4" y="3573016"/>
            <a:ext cx="1868964" cy="26664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06" y="3429000"/>
            <a:ext cx="3132298" cy="2621733"/>
          </a:xfrm>
          <a:prstGeom prst="rect">
            <a:avLst/>
          </a:prstGeom>
        </p:spPr>
      </p:pic>
      <p:pic>
        <p:nvPicPr>
          <p:cNvPr id="6" name="Picture 2" descr="C:\Users\Ekaterina Ivanova\Documents\TU Berlin\1 Doktorarbeit\1.5 Publikationen und Vorträge\MakerCamp\LEGO_Mindstorms_NXT.jpg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692696"/>
            <a:ext cx="2650992" cy="339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96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522595" y="1535113"/>
            <a:ext cx="8545205" cy="44973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Telerehabilitation</a:t>
            </a:r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>
                <a:solidFill>
                  <a:srgbClr val="FFC000"/>
                </a:solidFill>
              </a:rPr>
              <a:t>3</a:t>
            </a:r>
            <a:r>
              <a:rPr lang="de-DE" altLang="de-DE" kern="0" dirty="0" smtClean="0">
                <a:solidFill>
                  <a:srgbClr val="FFC000"/>
                </a:solidFill>
              </a:rPr>
              <a:t>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Current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projects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2" name="TeleHaptic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805" y="1535113"/>
            <a:ext cx="7668344" cy="43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7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425357" y="1535113"/>
            <a:ext cx="8545205" cy="44973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Human-Robot-Interaction</a:t>
            </a:r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>
                <a:solidFill>
                  <a:srgbClr val="FFC000"/>
                </a:solidFill>
              </a:rPr>
              <a:t>3</a:t>
            </a:r>
            <a:r>
              <a:rPr lang="de-DE" altLang="de-DE" kern="0" dirty="0" smtClean="0">
                <a:solidFill>
                  <a:srgbClr val="FFC000"/>
                </a:solidFill>
              </a:rPr>
              <a:t>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Current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projects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1" y="1484784"/>
            <a:ext cx="246789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043" y="3921868"/>
            <a:ext cx="2934158" cy="223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2" y="3921868"/>
            <a:ext cx="2475214" cy="224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5" y="1484784"/>
            <a:ext cx="1746250" cy="234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5283097" y="3429000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Jarrassé</a:t>
            </a:r>
            <a:r>
              <a:rPr lang="de-DE" sz="1600" dirty="0"/>
              <a:t> </a:t>
            </a:r>
            <a:r>
              <a:rPr lang="de-DE" sz="1600" dirty="0" smtClean="0"/>
              <a:t>et al., 2012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06827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522595" y="4653136"/>
            <a:ext cx="8545205" cy="13793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de-DE" sz="2000" dirty="0" smtClean="0"/>
              <a:t>Rehabilitation: </a:t>
            </a:r>
            <a:r>
              <a:rPr lang="de-DE" sz="2000" dirty="0" err="1" smtClean="0"/>
              <a:t>education</a:t>
            </a:r>
            <a:r>
              <a:rPr lang="de-DE" sz="2000" dirty="0" smtClean="0"/>
              <a:t> type </a:t>
            </a: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Interactive </a:t>
            </a:r>
            <a:r>
              <a:rPr lang="de-DE" altLang="de-DE" dirty="0" err="1" smtClean="0"/>
              <a:t>bevaviors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>
                <a:solidFill>
                  <a:srgbClr val="FFC000"/>
                </a:solidFill>
              </a:rPr>
              <a:t>3</a:t>
            </a:r>
            <a:r>
              <a:rPr lang="de-DE" altLang="de-DE" kern="0" dirty="0" smtClean="0">
                <a:solidFill>
                  <a:srgbClr val="FFC000"/>
                </a:solidFill>
              </a:rPr>
              <a:t>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Current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projects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13" y="1535113"/>
            <a:ext cx="7884368" cy="262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6382544" y="417412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Jarrassé</a:t>
            </a:r>
            <a:r>
              <a:rPr lang="de-DE" sz="1600" dirty="0"/>
              <a:t> </a:t>
            </a:r>
            <a:r>
              <a:rPr lang="de-DE" sz="1600" dirty="0" smtClean="0"/>
              <a:t>et al., 2012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44854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576596" y="1535113"/>
            <a:ext cx="8545205" cy="441339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Quantitative study of HHI with a goal to build a model of haptic human </a:t>
            </a:r>
            <a:endParaRPr lang="en-US" sz="2000" dirty="0" smtClean="0"/>
          </a:p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sz="2000" dirty="0" smtClean="0"/>
              <a:t>behavior </a:t>
            </a:r>
            <a:r>
              <a:rPr lang="en-US" sz="2000" dirty="0"/>
              <a:t>and transfer this knowledge into HRI</a:t>
            </a: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/>
              <a:t>Human-Robot-Interaktion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>
                <a:solidFill>
                  <a:srgbClr val="FFC000"/>
                </a:solidFill>
              </a:rPr>
              <a:t>3</a:t>
            </a:r>
            <a:r>
              <a:rPr lang="de-DE" altLang="de-DE" kern="0" dirty="0" smtClean="0">
                <a:solidFill>
                  <a:srgbClr val="FFC000"/>
                </a:solidFill>
              </a:rPr>
              <a:t>.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Current</a:t>
            </a:r>
            <a:r>
              <a:rPr lang="de-DE" altLang="de-DE" kern="0" dirty="0" smtClean="0">
                <a:solidFill>
                  <a:srgbClr val="FFC000"/>
                </a:solidFill>
              </a:rPr>
              <a:t> </a:t>
            </a:r>
            <a:r>
              <a:rPr lang="de-DE" altLang="de-DE" kern="0" dirty="0" err="1" smtClean="0">
                <a:solidFill>
                  <a:srgbClr val="FFC000"/>
                </a:solidFill>
              </a:rPr>
              <a:t>projects</a:t>
            </a:r>
            <a:endParaRPr lang="de-DE" altLang="de-DE" kern="0" dirty="0" smtClean="0">
              <a:solidFill>
                <a:srgbClr val="FFC000"/>
              </a:solidFill>
            </a:endParaRPr>
          </a:p>
        </p:txBody>
      </p:sp>
      <p:pic>
        <p:nvPicPr>
          <p:cNvPr id="7170" name="Picture 2" descr="C:\Users\Ekaterina Ivanova\Documents\TU Berlin\3 Bachelor, Masterarbeiten\3.6 Projektarbeiten\Mechanische Kopplung\30.07.14\#Screenshots\Schräg seitlich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3" t="2045" r="15462" b="6275"/>
          <a:stretch/>
        </p:blipFill>
        <p:spPr bwMode="auto">
          <a:xfrm>
            <a:off x="2267744" y="2588449"/>
            <a:ext cx="4824536" cy="368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5288909" y="6093296"/>
            <a:ext cx="389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(c</a:t>
            </a:r>
            <a:r>
              <a:rPr lang="de-DE" sz="1600" dirty="0"/>
              <a:t>) </a:t>
            </a:r>
            <a:r>
              <a:rPr lang="de-DE" sz="1600" dirty="0" smtClean="0"/>
              <a:t>Fraunhofer IPK &amp; TU Berlin IAT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44854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522595" y="1535113"/>
            <a:ext cx="8545205" cy="44973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Thank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you</a:t>
            </a:r>
            <a:r>
              <a:rPr lang="de-DE" altLang="de-DE" dirty="0" smtClean="0"/>
              <a:t>!</a:t>
            </a:r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pic>
        <p:nvPicPr>
          <p:cNvPr id="5122" name="Picture 2" descr="C:\Users\Ekaterina Ivanova\Documents\TU Berlin\1 Doktorarbeit\1.5 Publikationen und Vorträge\Klausur Tagung Prometei 2014\Präentation\Bilder\fixingabr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35340"/>
            <a:ext cx="4368725" cy="465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54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3315" name="AutoShape 1">
            <a:hlinkClick r:id="rId2" tooltip="Tablet Control"/>
          </p:cNvPr>
          <p:cNvSpPr>
            <a:spLocks/>
          </p:cNvSpPr>
          <p:nvPr/>
        </p:nvSpPr>
        <p:spPr bwMode="auto">
          <a:xfrm>
            <a:off x="251520" y="-946381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3846" y="755143"/>
            <a:ext cx="6384825" cy="658242"/>
          </a:xfrm>
        </p:spPr>
        <p:txBody>
          <a:bodyPr/>
          <a:lstStyle/>
          <a:p>
            <a:pPr algn="ctr"/>
            <a:r>
              <a:rPr lang="de-DE" sz="2400" dirty="0" err="1" smtClean="0"/>
              <a:t>Robots</a:t>
            </a:r>
            <a:endParaRPr lang="de-DE" sz="2400" dirty="0"/>
          </a:p>
        </p:txBody>
      </p:sp>
      <p:sp>
        <p:nvSpPr>
          <p:cNvPr id="18" name="Titel 1"/>
          <p:cNvSpPr txBox="1">
            <a:spLocks/>
          </p:cNvSpPr>
          <p:nvPr/>
        </p:nvSpPr>
        <p:spPr bwMode="auto">
          <a:xfrm>
            <a:off x="611560" y="1772816"/>
            <a:ext cx="2088232" cy="65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algn="ctr"/>
            <a:r>
              <a:rPr lang="de-DE" sz="2000" kern="0" dirty="0" err="1" smtClean="0"/>
              <a:t>Humanoid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robots</a:t>
            </a:r>
            <a:endParaRPr lang="de-DE" sz="2000" kern="0" dirty="0"/>
          </a:p>
        </p:txBody>
      </p:sp>
      <p:sp>
        <p:nvSpPr>
          <p:cNvPr id="19" name="Titel 1"/>
          <p:cNvSpPr txBox="1">
            <a:spLocks/>
          </p:cNvSpPr>
          <p:nvPr/>
        </p:nvSpPr>
        <p:spPr bwMode="auto">
          <a:xfrm>
            <a:off x="3131840" y="1697329"/>
            <a:ext cx="2088232" cy="65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algn="ctr"/>
            <a:r>
              <a:rPr lang="de-DE" sz="2000" kern="0" dirty="0" smtClean="0"/>
              <a:t>Service </a:t>
            </a:r>
            <a:r>
              <a:rPr lang="de-DE" sz="2000" kern="0" dirty="0" err="1" smtClean="0"/>
              <a:t>robots</a:t>
            </a:r>
            <a:endParaRPr lang="de-DE" sz="2000" kern="0" dirty="0"/>
          </a:p>
        </p:txBody>
      </p:sp>
      <p:pic>
        <p:nvPicPr>
          <p:cNvPr id="2050" name="Picture 2" descr="C:\Users\Ekaterina Ivanova\Documents\TU Berlin\1 Doktorarbeit\1.5 Publikationen und Vorträge\MakerCamp\156346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30" y="2348880"/>
            <a:ext cx="2243666" cy="261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62386"/>
            <a:ext cx="2328760" cy="3558902"/>
          </a:xfrm>
          <a:prstGeom prst="rect">
            <a:avLst/>
          </a:prstGeom>
        </p:spPr>
      </p:pic>
      <p:sp>
        <p:nvSpPr>
          <p:cNvPr id="22" name="Titel 1"/>
          <p:cNvSpPr txBox="1">
            <a:spLocks/>
          </p:cNvSpPr>
          <p:nvPr/>
        </p:nvSpPr>
        <p:spPr bwMode="auto">
          <a:xfrm>
            <a:off x="5391109" y="1810835"/>
            <a:ext cx="2088232" cy="65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algn="ctr"/>
            <a:r>
              <a:rPr lang="de-DE" sz="2000" kern="0" dirty="0" smtClean="0"/>
              <a:t>Industrial</a:t>
            </a:r>
          </a:p>
          <a:p>
            <a:pPr algn="ctr"/>
            <a:r>
              <a:rPr lang="de-DE" sz="2000" kern="0" dirty="0" err="1" smtClean="0"/>
              <a:t>robots</a:t>
            </a:r>
            <a:endParaRPr lang="de-DE" sz="2000" kern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99320"/>
            <a:ext cx="2514600" cy="3810000"/>
          </a:xfrm>
          <a:prstGeom prst="rect">
            <a:avLst/>
          </a:prstGeom>
        </p:spPr>
      </p:pic>
      <p:sp>
        <p:nvSpPr>
          <p:cNvPr id="7" name="Textfeld 6">
            <a:hlinkClick r:id="rId2" tooltip="Tablet control"/>
          </p:cNvPr>
          <p:cNvSpPr txBox="1"/>
          <p:nvPr/>
        </p:nvSpPr>
        <p:spPr>
          <a:xfrm>
            <a:off x="7053126" y="3833112"/>
            <a:ext cx="2225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hlinkClick r:id="rId2"/>
              </a:rPr>
              <a:t>Tablet </a:t>
            </a:r>
            <a:r>
              <a:rPr lang="de-DE" sz="2000" dirty="0" err="1" smtClean="0">
                <a:hlinkClick r:id="rId2"/>
              </a:rPr>
              <a:t>control</a:t>
            </a:r>
            <a:endParaRPr lang="de-DE" sz="2000" dirty="0"/>
          </a:p>
        </p:txBody>
      </p:sp>
      <p:sp>
        <p:nvSpPr>
          <p:cNvPr id="26" name="Textfeld 25">
            <a:hlinkClick r:id="rId2" tooltip="Tablet control"/>
          </p:cNvPr>
          <p:cNvSpPr txBox="1"/>
          <p:nvPr/>
        </p:nvSpPr>
        <p:spPr>
          <a:xfrm>
            <a:off x="7053126" y="3429000"/>
            <a:ext cx="2225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hlinkClick r:id="rId7"/>
              </a:rPr>
              <a:t>iPhone </a:t>
            </a:r>
            <a:r>
              <a:rPr lang="de-DE" sz="2000" dirty="0" err="1" smtClean="0">
                <a:hlinkClick r:id="rId7"/>
              </a:rPr>
              <a:t>control</a:t>
            </a:r>
            <a:endParaRPr lang="de-DE" sz="20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70" y="4968770"/>
            <a:ext cx="1334860" cy="13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60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endParaRPr lang="de-DE" altLang="de-DE" kern="0" dirty="0" smtClean="0">
              <a:solidFill>
                <a:srgbClr val="FFC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18" name="Titel 1"/>
          <p:cNvSpPr txBox="1">
            <a:spLocks/>
          </p:cNvSpPr>
          <p:nvPr/>
        </p:nvSpPr>
        <p:spPr bwMode="auto">
          <a:xfrm>
            <a:off x="611560" y="1772816"/>
            <a:ext cx="3168352" cy="40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algn="ctr"/>
            <a:r>
              <a:rPr lang="de-DE" sz="2000" kern="0" dirty="0" smtClean="0"/>
              <a:t>Rehabilitation </a:t>
            </a:r>
            <a:r>
              <a:rPr lang="de-DE" sz="2000" kern="0" dirty="0" err="1" smtClean="0"/>
              <a:t>robots</a:t>
            </a:r>
            <a:endParaRPr lang="de-DE" sz="2000" kern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38" y="2420888"/>
            <a:ext cx="4232994" cy="31724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3840426" cy="288032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724128" y="5656197"/>
            <a:ext cx="2962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BiManuTrack</a:t>
            </a:r>
            <a:r>
              <a:rPr lang="de-DE" sz="1600" dirty="0" smtClean="0"/>
              <a:t> (c) </a:t>
            </a:r>
            <a:r>
              <a:rPr lang="de-DE" sz="1600" dirty="0" err="1" smtClean="0"/>
              <a:t>RehaStim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04720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C5498D-4534-4805-A435-296BDBD6FA05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1267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1268" name="Rectangle 2"/>
          <p:cNvSpPr>
            <a:spLocks/>
          </p:cNvSpPr>
          <p:nvPr/>
        </p:nvSpPr>
        <p:spPr bwMode="auto">
          <a:xfrm>
            <a:off x="611561" y="1916832"/>
            <a:ext cx="2232248" cy="295232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6000" dirty="0" smtClean="0">
                <a:solidFill>
                  <a:srgbClr val="FFC000"/>
                </a:solidFill>
                <a:latin typeface="Lucida Handwriting" panose="03010101010101010101" pitchFamily="66" charset="0"/>
              </a:rPr>
              <a:t>1</a:t>
            </a:r>
            <a:endParaRPr lang="de-DE" altLang="de-DE" sz="16000" dirty="0">
              <a:solidFill>
                <a:srgbClr val="FFC00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1269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1270" name="Rectangle 4"/>
          <p:cNvSpPr>
            <a:spLocks/>
          </p:cNvSpPr>
          <p:nvPr/>
        </p:nvSpPr>
        <p:spPr bwMode="auto">
          <a:xfrm>
            <a:off x="425206" y="533400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1272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915816" y="2492896"/>
            <a:ext cx="4725219" cy="1152128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de-DE" sz="4800" dirty="0" smtClean="0"/>
              <a:t>Motivation</a:t>
            </a: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70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563885" y="1595933"/>
            <a:ext cx="3886845" cy="44973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de-DE" sz="2000" dirty="0" smtClean="0"/>
              <a:t>Loss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brain</a:t>
            </a:r>
            <a:r>
              <a:rPr lang="de-DE" sz="2000" dirty="0" smtClean="0"/>
              <a:t> </a:t>
            </a:r>
            <a:r>
              <a:rPr lang="de-DE" sz="2000" dirty="0" err="1" smtClean="0"/>
              <a:t>funktions</a:t>
            </a:r>
            <a:endParaRPr lang="de-DE" sz="2000" dirty="0" smtClean="0"/>
          </a:p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e-DE" sz="2000" dirty="0" smtClean="0"/>
              <a:t> </a:t>
            </a: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Reason: </a:t>
            </a:r>
            <a:endParaRPr lang="en-US" sz="2000" dirty="0" smtClean="0"/>
          </a:p>
          <a:p>
            <a:pPr marL="1085850" lvl="1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lack </a:t>
            </a:r>
            <a:r>
              <a:rPr lang="en-US" sz="2000" dirty="0"/>
              <a:t>of blood </a:t>
            </a:r>
            <a:r>
              <a:rPr lang="en-US" sz="2000" dirty="0" smtClean="0"/>
              <a:t>flow,</a:t>
            </a:r>
          </a:p>
          <a:p>
            <a:pPr marL="1085850" lvl="1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internal bleeding</a:t>
            </a:r>
          </a:p>
          <a:p>
            <a:pPr lvl="1" indent="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endParaRPr lang="en-US" sz="2000" dirty="0" smtClean="0"/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onsequences:</a:t>
            </a:r>
          </a:p>
          <a:p>
            <a:pPr marL="1085850" lvl="1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lost </a:t>
            </a:r>
            <a:r>
              <a:rPr lang="en-US" sz="2000" dirty="0"/>
              <a:t>of sensorimotor </a:t>
            </a:r>
            <a:endParaRPr lang="en-US" sz="2000" dirty="0" smtClean="0"/>
          </a:p>
          <a:p>
            <a:pPr lvl="1" indent="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sz="2000" dirty="0" smtClean="0"/>
              <a:t>functions </a:t>
            </a:r>
            <a:r>
              <a:rPr lang="en-US" sz="2000" dirty="0"/>
              <a:t>of one side of </a:t>
            </a:r>
            <a:r>
              <a:rPr lang="en-US" sz="2000" dirty="0" smtClean="0"/>
              <a:t>the</a:t>
            </a:r>
          </a:p>
          <a:p>
            <a:pPr lvl="1" indent="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sz="2000" dirty="0" smtClean="0"/>
              <a:t>body</a:t>
            </a:r>
            <a:r>
              <a:rPr lang="en-US" sz="2000" dirty="0"/>
              <a:t>, </a:t>
            </a:r>
            <a:endParaRPr lang="en-US" sz="2000" dirty="0" smtClean="0"/>
          </a:p>
          <a:p>
            <a:pPr marL="1085850" lvl="1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cognitive disorders</a:t>
            </a:r>
            <a:endParaRPr lang="de-DE" sz="2000" dirty="0" smtClean="0"/>
          </a:p>
          <a:p>
            <a:pPr marL="1085850" lvl="1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Stroke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 smtClean="0">
                <a:solidFill>
                  <a:srgbClr val="FFC000"/>
                </a:solidFill>
              </a:rPr>
              <a:t>1. Motivation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7658595" y="6237312"/>
            <a:ext cx="2097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Gill Sans"/>
                <a:sym typeface="Gill Sans"/>
              </a:rPr>
              <a:t>http</a:t>
            </a:r>
            <a:r>
              <a:rPr lang="de-DE" sz="1000" dirty="0" smtClean="0">
                <a:solidFill>
                  <a:srgbClr val="000000"/>
                </a:solidFill>
                <a:latin typeface="Gill Sans"/>
                <a:sym typeface="Gill Sans"/>
              </a:rPr>
              <a:t>://docvadis.de/</a:t>
            </a:r>
            <a:endParaRPr lang="de-DE" sz="1000" dirty="0">
              <a:solidFill>
                <a:srgbClr val="000000"/>
              </a:solidFill>
              <a:latin typeface="Gill Sans"/>
              <a:sym typeface="Gill San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0671" y="1556792"/>
            <a:ext cx="3095625" cy="420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3569" y="709772"/>
            <a:ext cx="1628774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832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525166" y="1728051"/>
            <a:ext cx="4392188" cy="44973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Goal: Evoke the brain plasticity</a:t>
            </a:r>
            <a:endParaRPr lang="en-US" sz="2000" dirty="0" smtClean="0"/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1</a:t>
            </a:r>
            <a:r>
              <a:rPr lang="en-US" sz="2000" dirty="0"/>
              <a:t>: 1 interaction </a:t>
            </a:r>
            <a:r>
              <a:rPr lang="en-US" sz="2000" dirty="0" smtClean="0"/>
              <a:t>patient-therapist</a:t>
            </a:r>
            <a:endParaRPr lang="de-DE" sz="2000" dirty="0" smtClean="0"/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de-DE" sz="2000" dirty="0" smtClean="0"/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de-DE" sz="2000" dirty="0" smtClean="0"/>
              <a:t>Motor </a:t>
            </a:r>
            <a:r>
              <a:rPr lang="de-DE" sz="2000" dirty="0" err="1"/>
              <a:t>Relearning</a:t>
            </a:r>
            <a:r>
              <a:rPr lang="de-DE" sz="2000" dirty="0"/>
              <a:t> </a:t>
            </a:r>
            <a:r>
              <a:rPr lang="de-DE" sz="2000" dirty="0" err="1"/>
              <a:t>Program</a:t>
            </a:r>
            <a:r>
              <a:rPr lang="de-DE" sz="2000" dirty="0"/>
              <a:t> (MRP</a:t>
            </a:r>
            <a:r>
              <a:rPr lang="de-DE" sz="2000" dirty="0" smtClean="0"/>
              <a:t>):</a:t>
            </a:r>
          </a:p>
          <a:p>
            <a:pPr marL="1085850" lvl="1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high-intensity </a:t>
            </a:r>
          </a:p>
          <a:p>
            <a:pPr marL="1085850" lvl="1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task-specific </a:t>
            </a:r>
          </a:p>
          <a:p>
            <a:pPr marL="1085850" lvl="1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repeated </a:t>
            </a:r>
            <a:endParaRPr lang="en-US" sz="2000" dirty="0" smtClean="0"/>
          </a:p>
          <a:p>
            <a:pPr lvl="1" indent="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sz="2000" dirty="0" smtClean="0"/>
              <a:t>execution </a:t>
            </a:r>
            <a:r>
              <a:rPr lang="en-US" sz="2000" dirty="0"/>
              <a:t>of the movements</a:t>
            </a:r>
            <a:endParaRPr lang="de-DE" sz="2000" dirty="0" smtClean="0"/>
          </a:p>
          <a:p>
            <a:pPr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</a:pPr>
            <a:r>
              <a:rPr lang="da-DK" sz="1100" dirty="0" smtClean="0"/>
              <a:t>         (</a:t>
            </a:r>
            <a:r>
              <a:rPr lang="da-DK" sz="1100" dirty="0"/>
              <a:t>Kwakkel et al., 1999), (Langhammer, 2000</a:t>
            </a:r>
            <a:r>
              <a:rPr lang="da-DK" sz="1100" dirty="0" smtClean="0"/>
              <a:t>)</a:t>
            </a: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de-DE" sz="11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Conventional</a:t>
            </a:r>
            <a:r>
              <a:rPr lang="de-DE" altLang="de-DE" dirty="0" smtClean="0"/>
              <a:t> </a:t>
            </a:r>
            <a:r>
              <a:rPr lang="de-DE" altLang="de-DE" dirty="0" err="1"/>
              <a:t>therapy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 smtClean="0">
                <a:solidFill>
                  <a:srgbClr val="FFC000"/>
                </a:solidFill>
              </a:rPr>
              <a:t>1. Motivation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14586"/>
            <a:ext cx="7057086" cy="493875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658595" y="6237312"/>
            <a:ext cx="2097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Gill Sans"/>
                <a:sym typeface="Gill Sans"/>
              </a:rPr>
              <a:t>http://guardianlv.com/</a:t>
            </a:r>
          </a:p>
        </p:txBody>
      </p:sp>
    </p:spTree>
    <p:extLst>
      <p:ext uri="{BB962C8B-B14F-4D97-AF65-F5344CB8AC3E}">
        <p14:creationId xmlns:p14="http://schemas.microsoft.com/office/powerpoint/2010/main" val="241681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145A75-7102-4931-964A-74ACB5104981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13315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6" name="Rectangle 2"/>
          <p:cNvSpPr>
            <a:spLocks/>
          </p:cNvSpPr>
          <p:nvPr/>
        </p:nvSpPr>
        <p:spPr bwMode="auto">
          <a:xfrm>
            <a:off x="522595" y="1642677"/>
            <a:ext cx="8545205" cy="44973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High effectiveness of treatment </a:t>
            </a: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High accuracy of the executed movements </a:t>
            </a: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High </a:t>
            </a:r>
            <a:r>
              <a:rPr lang="en-US" sz="2000" dirty="0" smtClean="0"/>
              <a:t>intensity of training</a:t>
            </a: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“Assist-as-needed” support </a:t>
            </a:r>
            <a:endParaRPr lang="de-DE" sz="2000" dirty="0"/>
          </a:p>
        </p:txBody>
      </p:sp>
      <p:sp>
        <p:nvSpPr>
          <p:cNvPr id="13317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8" name="Rectangle 4"/>
          <p:cNvSpPr>
            <a:spLocks/>
          </p:cNvSpPr>
          <p:nvPr/>
        </p:nvSpPr>
        <p:spPr bwMode="auto">
          <a:xfrm>
            <a:off x="402725" y="537358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19" name="Rectangle 5"/>
          <p:cNvSpPr>
            <a:spLocks/>
          </p:cNvSpPr>
          <p:nvPr/>
        </p:nvSpPr>
        <p:spPr bwMode="auto">
          <a:xfrm>
            <a:off x="402725" y="1403176"/>
            <a:ext cx="6032500" cy="777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332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2" name="Rectangle 8"/>
          <p:cNvSpPr>
            <a:spLocks noGrp="1" noChangeArrowheads="1"/>
          </p:cNvSpPr>
          <p:nvPr>
            <p:ph type="title"/>
          </p:nvPr>
        </p:nvSpPr>
        <p:spPr>
          <a:xfrm>
            <a:off x="806896" y="718666"/>
            <a:ext cx="8229600" cy="652934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Robotics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based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therapy</a:t>
            </a:r>
            <a:endParaRPr lang="de-DE" altLang="de-DE" dirty="0" smtClean="0"/>
          </a:p>
        </p:txBody>
      </p:sp>
      <p:sp>
        <p:nvSpPr>
          <p:cNvPr id="13325" name="Rectangle 11"/>
          <p:cNvSpPr>
            <a:spLocks/>
          </p:cNvSpPr>
          <p:nvPr/>
        </p:nvSpPr>
        <p:spPr bwMode="auto"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3326" name="Rectangle 12"/>
          <p:cNvSpPr>
            <a:spLocks/>
          </p:cNvSpPr>
          <p:nvPr/>
        </p:nvSpPr>
        <p:spPr bwMode="auto">
          <a:xfrm>
            <a:off x="4645025" y="2173288"/>
            <a:ext cx="40417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929683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577205" y="-87801"/>
            <a:ext cx="8229600" cy="6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+mj-lt"/>
                <a:ea typeface="+mj-ea"/>
                <a:cs typeface="+mj-cs"/>
                <a:sym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4D4D4D"/>
                </a:solidFill>
                <a:latin typeface="Verdana" charset="0"/>
                <a:ea typeface="ヒラギノ角ゴ ProN W3" charset="0"/>
                <a:cs typeface="ヒラギノ角ゴ ProN W3" charset="0"/>
                <a:sym typeface="Verdana" charset="0"/>
              </a:defRPr>
            </a:lvl9pPr>
          </a:lstStyle>
          <a:p>
            <a:pPr eaLnBrk="1" hangingPunct="1"/>
            <a:r>
              <a:rPr lang="de-DE" altLang="de-DE" kern="0" dirty="0" smtClean="0">
                <a:solidFill>
                  <a:srgbClr val="FFC000"/>
                </a:solidFill>
              </a:rPr>
              <a:t>1. Motivation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4" y="3508680"/>
            <a:ext cx="3045958" cy="265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288" y="3589444"/>
            <a:ext cx="2980184" cy="257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Pfeil nach rechts 18"/>
          <p:cNvSpPr/>
          <p:nvPr/>
        </p:nvSpPr>
        <p:spPr>
          <a:xfrm>
            <a:off x="4457688" y="4221088"/>
            <a:ext cx="978408" cy="258203"/>
          </a:xfrm>
          <a:prstGeom prst="rightArrow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81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C5498D-4534-4805-A435-296BDBD6FA05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1267" name="AutoShape 1"/>
          <p:cNvSpPr>
            <a:spLocks/>
          </p:cNvSpPr>
          <p:nvPr/>
        </p:nvSpPr>
        <p:spPr bwMode="auto">
          <a:xfrm>
            <a:off x="395536" y="-914400"/>
            <a:ext cx="9407525" cy="7391400"/>
          </a:xfrm>
          <a:prstGeom prst="roundRect">
            <a:avLst>
              <a:gd name="adj" fmla="val 8204"/>
            </a:avLst>
          </a:prstGeom>
          <a:solidFill>
            <a:schemeClr val="accent1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1268" name="Rectangle 2"/>
          <p:cNvSpPr>
            <a:spLocks/>
          </p:cNvSpPr>
          <p:nvPr/>
        </p:nvSpPr>
        <p:spPr bwMode="auto">
          <a:xfrm>
            <a:off x="611561" y="1916832"/>
            <a:ext cx="2232248" cy="295232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6000" dirty="0">
                <a:solidFill>
                  <a:srgbClr val="FFC000"/>
                </a:solidFill>
                <a:latin typeface="Lucida Handwriting" panose="03010101010101010101" pitchFamily="66" charset="0"/>
              </a:rPr>
              <a:t>2</a:t>
            </a:r>
          </a:p>
        </p:txBody>
      </p:sp>
      <p:sp>
        <p:nvSpPr>
          <p:cNvPr id="11269" name="Rectangle 3"/>
          <p:cNvSpPr>
            <a:spLocks/>
          </p:cNvSpPr>
          <p:nvPr/>
        </p:nvSpPr>
        <p:spPr bwMode="auto">
          <a:xfrm>
            <a:off x="0" y="0"/>
            <a:ext cx="88900" cy="6858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sp>
        <p:nvSpPr>
          <p:cNvPr id="11270" name="Rectangle 4"/>
          <p:cNvSpPr>
            <a:spLocks/>
          </p:cNvSpPr>
          <p:nvPr/>
        </p:nvSpPr>
        <p:spPr bwMode="auto">
          <a:xfrm>
            <a:off x="425206" y="533400"/>
            <a:ext cx="9525000" cy="152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de-DE" altLang="de-DE"/>
          </a:p>
        </p:txBody>
      </p:sp>
      <p:pic>
        <p:nvPicPr>
          <p:cNvPr id="11272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36513"/>
            <a:ext cx="21097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915816" y="2492896"/>
            <a:ext cx="5250284" cy="1152128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de-DE" sz="4800" dirty="0" smtClean="0"/>
              <a:t>Robotic devices</a:t>
            </a: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762000" y="6553200"/>
            <a:ext cx="740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>
            <a:lvl1pPr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algn="ctr" eaLnBrk="0" hangingPunct="0"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altLang="de-DE" sz="1000" dirty="0" err="1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MakerCamp</a:t>
            </a:r>
            <a:r>
              <a:rPr lang="de-DE" altLang="de-DE" sz="1000" dirty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| Ekaterina </a:t>
            </a:r>
            <a:r>
              <a:rPr lang="de-DE" altLang="de-DE" sz="1000" dirty="0" err="1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Ivanova</a:t>
            </a:r>
            <a:r>
              <a:rPr lang="de-DE" altLang="de-DE" sz="1000" dirty="0" smtClean="0">
                <a:solidFill>
                  <a:srgbClr val="777777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de-DE" altLang="de-DE" sz="1000" dirty="0">
              <a:solidFill>
                <a:srgbClr val="777777"/>
              </a:solidFill>
              <a:latin typeface="Verdana" pitchFamily="34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01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trag Katja Ivanova1">
  <a:themeElements>
    <a:clrScheme name="">
      <a:dk1>
        <a:srgbClr val="000000"/>
      </a:dk1>
      <a:lt1>
        <a:srgbClr val="DDDDDD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EBEBEB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elfolie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elfol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Titel und Inhalt">
  <a:themeElements>
    <a:clrScheme name="">
      <a:dk1>
        <a:srgbClr val="000000"/>
      </a:dk1>
      <a:lt1>
        <a:srgbClr val="DDDDDD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EBEBEB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el und Inhalt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el und Inha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- Vergleich">
  <a:themeElements>
    <a:clrScheme name="">
      <a:dk1>
        <a:srgbClr val="000000"/>
      </a:dk1>
      <a:lt1>
        <a:srgbClr val="DDDDDD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EBEBEB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Vergleich">
      <a:majorFont>
        <a:latin typeface="Verdana"/>
        <a:ea typeface="ヒラギノ角ゴ ProN W3"/>
        <a:cs typeface="ヒラギノ角ゴ ProN W3"/>
      </a:majorFont>
      <a:minorFont>
        <a:latin typeface="Verdana Bold"/>
        <a:ea typeface="ヒラギノ角ゴ ProN W6"/>
        <a:cs typeface="ヒラギノ角ゴ ProN W6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Vergleic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Office PowerPoint</Application>
  <PresentationFormat>Bildschirmpräsentation (4:3)</PresentationFormat>
  <Paragraphs>168</Paragraphs>
  <Slides>24</Slides>
  <Notes>1</Notes>
  <HiddenSlides>0</HiddenSlides>
  <MMClips>3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27" baseType="lpstr">
      <vt:lpstr>Vortrag Katja Ivanova1</vt:lpstr>
      <vt:lpstr>Default - Titel und Inhalt</vt:lpstr>
      <vt:lpstr>Default - Vergleich</vt:lpstr>
      <vt:lpstr>Rehabilitation Robotics</vt:lpstr>
      <vt:lpstr> </vt:lpstr>
      <vt:lpstr>Robots</vt:lpstr>
      <vt:lpstr> </vt:lpstr>
      <vt:lpstr>PowerPoint-Präsentation</vt:lpstr>
      <vt:lpstr>Stroke</vt:lpstr>
      <vt:lpstr>Conventional therapy</vt:lpstr>
      <vt:lpstr>Robotics based therapy</vt:lpstr>
      <vt:lpstr>PowerPoint-Präsentation</vt:lpstr>
      <vt:lpstr>Existing devices</vt:lpstr>
      <vt:lpstr>Existing devices</vt:lpstr>
      <vt:lpstr>Existing devices</vt:lpstr>
      <vt:lpstr>Existing devices</vt:lpstr>
      <vt:lpstr>Existing devices</vt:lpstr>
      <vt:lpstr>Existing devices</vt:lpstr>
      <vt:lpstr>PowerPoint-Präsentation</vt:lpstr>
      <vt:lpstr>Telerehabilitation</vt:lpstr>
      <vt:lpstr>Telerehabilitation</vt:lpstr>
      <vt:lpstr>Telerehabilitation</vt:lpstr>
      <vt:lpstr>Telerehabilitation</vt:lpstr>
      <vt:lpstr>Human-Robot-Interaction</vt:lpstr>
      <vt:lpstr>Interactive bevaviors</vt:lpstr>
      <vt:lpstr>Human-Robot-Interaktion</vt:lpstr>
      <vt:lpstr>Thank you!</vt:lpstr>
    </vt:vector>
  </TitlesOfParts>
  <Company>Technische Universität Berlin - GRK prometei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Rehabilitation Robotics</dc:title>
  <dc:creator>Ekaterina Ivanova</dc:creator>
  <cp:lastModifiedBy>Ekaterina Ivanova</cp:lastModifiedBy>
  <cp:revision>62</cp:revision>
  <dcterms:created xsi:type="dcterms:W3CDTF">2014-08-12T15:34:05Z</dcterms:created>
  <dcterms:modified xsi:type="dcterms:W3CDTF">2014-08-14T14:25:58Z</dcterms:modified>
</cp:coreProperties>
</file>